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9" r:id="rId2"/>
    <p:sldId id="521" r:id="rId3"/>
    <p:sldId id="520" r:id="rId4"/>
    <p:sldId id="522" r:id="rId5"/>
    <p:sldId id="523" r:id="rId6"/>
    <p:sldId id="524" r:id="rId7"/>
    <p:sldId id="556" r:id="rId8"/>
  </p:sldIdLst>
  <p:sldSz cx="9144000" cy="6858000" type="screen4x3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07RBK" initials="0" lastIdx="34" clrIdx="0"/>
  <p:cmAuthor id="1" name="Leszek" initials="L" lastIdx="2" clrIdx="1"/>
  <p:cmAuthor id="2" name="Scrappy" initials="S" lastIdx="1" clrIdx="2"/>
  <p:cmAuthor id="3" name="RB" initials="S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90" d="100"/>
          <a:sy n="90" d="100"/>
        </p:scale>
        <p:origin x="26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3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6-11-27T10:56:31.199" idx="2">
    <p:pos x="4206" y="878"/>
    <p:text>§ 23a. 1. Organy podatkowe oraz organy kontroli skarbowej badają zgodność warunków ustalonych lub narzuconych w ramach restrukturyzacji działalności pomiędzy podmiotami powiązanymi z warunkami, jakie ustaliłyby pomiędzy sobą podmioty niezależne.
2. Przez restrukturyzację działalności, o której mowa w ust. 1, rozumie się przeniesienie pomiędzy podmiotami powiązanymi istotnych ekonomicznie funkcji lub aktywów, lub ryzyk.
3. W toku badania, o którym mowa w ust. 1, należy uwzględnić przyczyny gospodarcze dokonania restrukturyzacji działalności, oczekiwane korzyści z restrukturyzacji, w tym efekt synergii, oraz opcje realistycznie dostępne dla podmiotów powiązanych uczestniczących w restrukturyzacji.
4. Organy podatkowe i organy kontroli skarbowej uznają prawidłowość przypisania podmiotowi powiązanemu ekonomicznie istotnego ryzyka wyłącznie wtedy, jeżeli zostanie wykazana zdolność podmiotu do podejmowania decyzji w zakresie zarządzania tym ryzykiem lub zdolność finansowa do poniesienia obciążeń w przypadku materializacji tego ryzyka.
5. Organy podatkowe i organy kontroli skarbowej sprawdzają prawidłowość ustalenia prawa do wynagrodzenia podmiotu powiązanego oraz wartości wynagrodzenia podmiotu powiązanego w przypadku restrukturyzacji działalności, biorąc pod uwagę w szczególności opcje realistycznie dostępne dla podmiotów uczestniczących w tej restrukturyzacji.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AF7EE-0199-48BE-B1E9-B547006409ED}" type="datetimeFigureOut">
              <a:rPr lang="pl-PL" smtClean="0"/>
              <a:pPr/>
              <a:t>2017-05-24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890665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6866" y="9428243"/>
            <a:ext cx="2890665" cy="4968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32CF9-4851-4A6A-B1BC-463738F9E1C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3848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46E25-B975-481E-8A52-2B69EEB6BA18}" type="datetimeFigureOut">
              <a:rPr lang="pl-PL" smtClean="0"/>
              <a:pPr/>
              <a:t>2017-05-24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910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E77A7-A563-44F8-98A9-AEDF08FC46F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678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CA19-A8A1-45C4-B858-B1A788268080}" type="datetimeFigureOut">
              <a:rPr lang="pl-PL" smtClean="0"/>
              <a:pPr/>
              <a:t>2017-05-24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AB60-E545-44A2-B026-E371F0EA030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CA19-A8A1-45C4-B858-B1A788268080}" type="datetimeFigureOut">
              <a:rPr lang="pl-PL" smtClean="0"/>
              <a:pPr/>
              <a:t>2017-05-24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AB60-E545-44A2-B026-E371F0EA030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CA19-A8A1-45C4-B858-B1A788268080}" type="datetimeFigureOut">
              <a:rPr lang="pl-PL" smtClean="0"/>
              <a:pPr/>
              <a:t>2017-05-24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AB60-E545-44A2-B026-E371F0EA030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CA19-A8A1-45C4-B858-B1A788268080}" type="datetimeFigureOut">
              <a:rPr lang="pl-PL" smtClean="0"/>
              <a:pPr/>
              <a:t>2017-05-24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AB60-E545-44A2-B026-E371F0EA030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CA19-A8A1-45C4-B858-B1A788268080}" type="datetimeFigureOut">
              <a:rPr lang="pl-PL" smtClean="0"/>
              <a:pPr/>
              <a:t>2017-05-24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AB60-E545-44A2-B026-E371F0EA030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CA19-A8A1-45C4-B858-B1A788268080}" type="datetimeFigureOut">
              <a:rPr lang="pl-PL" smtClean="0"/>
              <a:pPr/>
              <a:t>2017-05-24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AB60-E545-44A2-B026-E371F0EA030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CA19-A8A1-45C4-B858-B1A788268080}" type="datetimeFigureOut">
              <a:rPr lang="pl-PL" smtClean="0"/>
              <a:pPr/>
              <a:t>2017-05-24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AB60-E545-44A2-B026-E371F0EA030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CA19-A8A1-45C4-B858-B1A788268080}" type="datetimeFigureOut">
              <a:rPr lang="pl-PL" smtClean="0"/>
              <a:pPr/>
              <a:t>2017-05-24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AB60-E545-44A2-B026-E371F0EA030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CA19-A8A1-45C4-B858-B1A788268080}" type="datetimeFigureOut">
              <a:rPr lang="pl-PL" smtClean="0"/>
              <a:pPr/>
              <a:t>2017-05-24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AB60-E545-44A2-B026-E371F0EA030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CA19-A8A1-45C4-B858-B1A788268080}" type="datetimeFigureOut">
              <a:rPr lang="pl-PL" smtClean="0"/>
              <a:pPr/>
              <a:t>2017-05-24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AB60-E545-44A2-B026-E371F0EA030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1CA19-A8A1-45C4-B858-B1A788268080}" type="datetimeFigureOut">
              <a:rPr lang="pl-PL" smtClean="0"/>
              <a:pPr/>
              <a:t>2017-05-24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AB60-E545-44A2-B026-E371F0EA030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1CA19-A8A1-45C4-B858-B1A788268080}" type="datetimeFigureOut">
              <a:rPr lang="pl-PL" smtClean="0"/>
              <a:pPr/>
              <a:t>2017-05-24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AB60-E545-44A2-B026-E371F0EA030F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Lekcja V </a:t>
            </a:r>
            <a:br>
              <a:rPr lang="pl-PL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b="1" dirty="0" smtClean="0">
                <a:latin typeface="Times New Roman" pitchFamily="18" charset="0"/>
                <a:cs typeface="Times New Roman" pitchFamily="18" charset="0"/>
              </a:rPr>
              <a:t>Restrukturyzacja, sankcje oraz klauzula obejścia prawa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900" u="sng" dirty="0" smtClean="0">
                <a:latin typeface="Times New Roman" pitchFamily="18" charset="0"/>
                <a:cs typeface="Times New Roman" pitchFamily="18" charset="0"/>
              </a:rPr>
              <a:t>Cel lekcji:</a:t>
            </a:r>
          </a:p>
          <a:p>
            <a:pPr algn="just"/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 W tej lekcji dowiesz się co jest istotą restrukturyzacji oraz jaki jest cel jej przeprowadzenia.</a:t>
            </a:r>
          </a:p>
          <a:p>
            <a:pPr algn="just"/>
            <a:endParaRPr lang="pl-PL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 Poznasz podstawy przeprowadzania badania przez organ podatkowe oraz organy kontroli podatkowej restrukturyzacji</a:t>
            </a:r>
            <a:r>
              <a:rPr lang="pl-PL" sz="19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19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altLang="pl-PL" sz="1800" b="1" dirty="0" smtClean="0">
                <a:latin typeface="Times New Roman" pitchFamily="18" charset="0"/>
                <a:cs typeface="Times New Roman" pitchFamily="18" charset="0"/>
              </a:rPr>
              <a:t>1. Restrukturyzacja działalności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Istotą restrukturyzacji jest przeniesienie pomiędzy podmiotami </a:t>
            </a:r>
            <a:r>
              <a:rPr lang="pl-PL" sz="1800" u="sng" dirty="0" smtClean="0">
                <a:latin typeface="Times New Roman" pitchFamily="18" charset="0"/>
                <a:cs typeface="Times New Roman" pitchFamily="18" charset="0"/>
              </a:rPr>
              <a:t>powiązanymi istotnych ekonomicznie:</a:t>
            </a:r>
          </a:p>
          <a:p>
            <a:pPr marL="0" indent="0" algn="just">
              <a:buNone/>
            </a:pPr>
            <a:endParaRPr lang="pl-PL" sz="18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funkcji lub </a:t>
            </a:r>
          </a:p>
          <a:p>
            <a:pPr algn="just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aktywów, lub </a:t>
            </a:r>
          </a:p>
          <a:p>
            <a:pPr algn="just"/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ryzyk.</a:t>
            </a: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Przepisy skonstruowane są w sposób ogólny i mogą mieć zastosowanie do wszelkich zdarzeń tego typu wliczając:</a:t>
            </a: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arenR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Pełną restrukturyzację  - m.in. wprowadzenie modelu z centralnym przedsiębiorcą</a:t>
            </a:r>
          </a:p>
          <a:p>
            <a:pPr>
              <a:buAutoNum type="arabicParenR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Zmianę profilu działalności  pojedynczej firmy m.in.  zasadnicza zmiana funkcji podmiotów;</a:t>
            </a:r>
          </a:p>
          <a:p>
            <a:pPr>
              <a:buAutoNum type="arabicParenR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Przeniesienie aktywów – m.in. przeniesienie znaku towarowego</a:t>
            </a: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Przepisy o restrukturyzacji mają charakter instrukcji dla kontrolujących w zakresie badania procesów restrukturyzacyjnych . </a:t>
            </a:r>
          </a:p>
          <a:p>
            <a:pPr>
              <a:buAutoNum type="arabicParenR"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052736"/>
            <a:ext cx="7992888" cy="48860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Istota i cel restrukturyzacji została zawarta w paragrafie 23a rozporządzenia o cenach transferowych.</a:t>
            </a:r>
          </a:p>
          <a:p>
            <a:pPr algn="just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Zgodnie z tym przepisem organy podatkowe oraz organy kontroli skarbowej mogą badać zgodność warunków ustalonych  lub narzuconych w ramach restrukturyzacji działalności pomiędzy podmiotami powiązanymi z warunkami jakie ustaliłyby pomiędzy sobą podmioty niezależne. </a:t>
            </a:r>
          </a:p>
          <a:p>
            <a:pPr algn="just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1800" u="sng" dirty="0" smtClean="0">
                <a:latin typeface="Times New Roman" pitchFamily="18" charset="0"/>
                <a:cs typeface="Times New Roman" pitchFamily="18" charset="0"/>
              </a:rPr>
              <a:t>W toku badania organy podatkowe badają:</a:t>
            </a:r>
          </a:p>
          <a:p>
            <a:pPr algn="just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Przyczyny gospodarcze dokonania restrukturyzacji;</a:t>
            </a:r>
          </a:p>
          <a:p>
            <a:pPr algn="just">
              <a:buFontTx/>
              <a:buChar char="-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Prawidłowość ustalania prawa do wynagrodzenia podmiotu powiązanego.</a:t>
            </a:r>
          </a:p>
          <a:p>
            <a:pPr algn="just">
              <a:buFontTx/>
              <a:buChar char="-"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pl-PL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1800" dirty="0" smtClean="0"/>
              <a:t>	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4608512" cy="1152128"/>
          </a:xfrm>
        </p:spPr>
        <p:txBody>
          <a:bodyPr>
            <a:normAutofit fontScale="90000"/>
          </a:bodyPr>
          <a:lstStyle/>
          <a:p>
            <a:pPr algn="l"/>
            <a:r>
              <a:rPr lang="pl-PL" altLang="pl-PL" dirty="0" smtClean="0"/>
              <a:t/>
            </a:r>
            <a:br>
              <a:rPr lang="pl-PL" alt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Rozporządzenie zwraca uwagę na kwestię prawidłowości przypisania podmiotowi powiązanemu ekonomicznie istotnego ryzyka.</a:t>
            </a:r>
          </a:p>
          <a:p>
            <a:pPr marL="0" indent="0" algn="just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Prawidłowe przypisanie podmiotowi powiązanemu ekonomicznie istotnego ryzyka nastąpi jeżeli  zostanie wykazana zdolność tego podmiotu do podejmowania decyzji w zakresie zarządzania przypisanym mu ryzykiem  oraz zdolność finansowa do poniesienia obciążeń w przypadku jego materializacji.</a:t>
            </a: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800" u="sng" dirty="0" smtClean="0">
                <a:latin typeface="Times New Roman" pitchFamily="18" charset="0"/>
                <a:cs typeface="Times New Roman" pitchFamily="18" charset="0"/>
              </a:rPr>
              <a:t>Przyczyny restrukturyzacji:</a:t>
            </a: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Zmniejszenie kosztów ponoszonych przez grupę kapitałową;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Optymalizacja łańcucha dostaw;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Zmniejszenie kosztów pracy;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Zmiana środowiska prawnego;</a:t>
            </a:r>
          </a:p>
          <a:p>
            <a:pPr>
              <a:buFontTx/>
              <a:buChar char="-"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Minimalizowanie obciążenia podatkowego grupy kapitałowej.</a:t>
            </a: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7941568" cy="56060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„Restrukturyzacji biznesu towarzyszy zazwyczaj realokacja zysków pomiędzy członkami grupy kapitałowej, albo natychmiast po dokonaniu restrukturyzacji, albo po kilku latach" </a:t>
            </a:r>
            <a:r>
              <a:rPr lang="pl-PL" sz="1800" i="1" dirty="0" smtClean="0">
                <a:latin typeface="Times New Roman" pitchFamily="18" charset="0"/>
                <a:cs typeface="Times New Roman" pitchFamily="18" charset="0"/>
              </a:rPr>
              <a:t>(akapit 9.6 wytycznych OECD).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Celem badania przez organy podatkowe oraz organy kontroli skarbowej jest sprawdzenie zgodności warunków ustalonych lub narzuconych w ramach restrukturyzacji działalności pomiędzy podmiotami powiązanymi z warunkami, jakie ustaliłyby pomiędzy sobą podmioty niezależne.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Badanie takie dotyczy zarówno ustalenia samego istnienia prawa do wynagrodzenia z tytułu restrukturyzacji, jak i określenia jego wysokości.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u="sng" dirty="0" smtClean="0">
                <a:latin typeface="Times New Roman" pitchFamily="18" charset="0"/>
                <a:cs typeface="Times New Roman" pitchFamily="18" charset="0"/>
              </a:rPr>
              <a:t>Badanie powinno być przeprowadzone z uwzględnieniem:</a:t>
            </a:r>
          </a:p>
          <a:p>
            <a:pPr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Przyczyn gospodarczych restrukturyzacji;</a:t>
            </a: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Oczekiwanych korzyści;</a:t>
            </a:r>
          </a:p>
          <a:p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Opcji realistycznie dostępnych dla podmiotów uczestniczących w procesie restrukturyzacyjnym.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14422"/>
            <a:ext cx="8229600" cy="486833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W tej lekcji dowiedziałeś się, że restrukturyzacja polega na przeniesieniu pomiędzy podmiotami powiązanymi istotnych ekonomicznie funkcji, aktywów lub ryzyk.</a:t>
            </a:r>
          </a:p>
          <a:p>
            <a:pPr algn="just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Organy podatkowe oraz organy kontroli skarbowej badają zgodność warunków ustalonych lub narzuconych w ramach restrukturyzacji działalności pomiędzy podmiotami powiązanymi z warunkami, jakie ustaliłyby pomiędzy sobą podmioty niezależne.</a:t>
            </a:r>
          </a:p>
          <a:p>
            <a:pPr algn="just">
              <a:buNone/>
            </a:pP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	Wiesz już, że badanie dotyczy zarówno ustalenia samego </a:t>
            </a:r>
            <a:r>
              <a:rPr lang="pl-PL" sz="1800" u="sng" dirty="0" smtClean="0">
                <a:latin typeface="Times New Roman" pitchFamily="18" charset="0"/>
                <a:cs typeface="Times New Roman" pitchFamily="18" charset="0"/>
              </a:rPr>
              <a:t>istnienia prawa do wynagrodzenia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z tytułu restrukturyzacji, jak i określenia jego </a:t>
            </a:r>
            <a:r>
              <a:rPr lang="pl-PL" sz="1800" u="sng" dirty="0" smtClean="0">
                <a:latin typeface="Times New Roman" pitchFamily="18" charset="0"/>
                <a:cs typeface="Times New Roman" pitchFamily="18" charset="0"/>
              </a:rPr>
              <a:t>wysokości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2000" u="sng" dirty="0" smtClean="0">
                <a:latin typeface="Times New Roman" pitchFamily="18" charset="0"/>
                <a:cs typeface="Times New Roman" pitchFamily="18" charset="0"/>
              </a:rPr>
              <a:t>Podsumowanie:</a:t>
            </a:r>
            <a:endParaRPr lang="pl-PL" sz="20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7438</TotalTime>
  <Words>315</Words>
  <Application>Microsoft Office PowerPoint</Application>
  <PresentationFormat>Pokaz na ekranie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Motyw pakietu Office</vt:lpstr>
      <vt:lpstr>Lekcja V  Restrukturyzacja, sankcje oraz klauzula obejścia prawa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  <vt:lpstr>Podsumowanie: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07RBK</dc:creator>
  <cp:lastModifiedBy>Maja Odolińska</cp:lastModifiedBy>
  <cp:revision>540</cp:revision>
  <dcterms:created xsi:type="dcterms:W3CDTF">2016-11-03T07:34:10Z</dcterms:created>
  <dcterms:modified xsi:type="dcterms:W3CDTF">2017-05-24T07:49:36Z</dcterms:modified>
</cp:coreProperties>
</file>